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83" r:id="rId14"/>
    <p:sldId id="268" r:id="rId15"/>
    <p:sldId id="269" r:id="rId16"/>
    <p:sldId id="270" r:id="rId17"/>
    <p:sldId id="271" r:id="rId18"/>
    <p:sldId id="272" r:id="rId19"/>
    <p:sldId id="284" r:id="rId20"/>
    <p:sldId id="273" r:id="rId21"/>
    <p:sldId id="274" r:id="rId22"/>
    <p:sldId id="275" r:id="rId23"/>
    <p:sldId id="276" r:id="rId24"/>
    <p:sldId id="277" r:id="rId25"/>
    <p:sldId id="285" r:id="rId26"/>
    <p:sldId id="278" r:id="rId27"/>
    <p:sldId id="279" r:id="rId28"/>
    <p:sldId id="280" r:id="rId29"/>
    <p:sldId id="281" r:id="rId30"/>
    <p:sldId id="282" r:id="rId31"/>
    <p:sldId id="286" r:id="rId32"/>
    <p:sldId id="287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1EAEE-B9A6-4ECB-B90E-74DA35F2E2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E6F8BA-A410-4A9E-9E2E-F807756023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0294A-A894-47DE-9E4A-58AEDC207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8ADEF-FCF5-4E44-B903-52802D49412A}" type="datetimeFigureOut">
              <a:rPr lang="en-US" smtClean="0"/>
              <a:t>5/12/2019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28D081-81BA-4D16-BBC8-0E939ABA6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DFB95-8B3B-450F-81FF-E1E2D7ED4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1CB3C-040E-4D00-88A3-FF6C957D01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751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CE8D8-F32C-48F8-964D-72FEA5A53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E167EB-13C5-452E-A880-ADEB51F7EA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DFBAB9-8089-42D0-B7D3-622BDB8EC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8ADEF-FCF5-4E44-B903-52802D49412A}" type="datetimeFigureOut">
              <a:rPr lang="en-US" smtClean="0"/>
              <a:t>5/12/2019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AA5A8D-22CD-4094-897A-731E0BCA1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03F403-8BAD-4C18-8DA3-A7D10E712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1CB3C-040E-4D00-88A3-FF6C957D01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410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DCC9B7-34FF-4048-8A74-4D2522D6B2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5386A9-3EF0-4604-A9D8-1E8FAECD55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5E7D2-1350-4032-AC36-B0F64F630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8ADEF-FCF5-4E44-B903-52802D49412A}" type="datetimeFigureOut">
              <a:rPr lang="en-US" smtClean="0"/>
              <a:t>5/12/2019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B79C20-C0BF-40A9-BA79-F920274CF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9A014-3E1A-49FD-AA41-227377D9F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1CB3C-040E-4D00-88A3-FF6C957D01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43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26477-6FCE-4B4D-BD1F-2FFDAE31B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8220EE-C9ED-4CBA-8478-F8A2E24BB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538D41-3B12-426C-99AD-EC72D0753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8ADEF-FCF5-4E44-B903-52802D49412A}" type="datetimeFigureOut">
              <a:rPr lang="en-US" smtClean="0"/>
              <a:t>5/12/2019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881387-A572-4BDA-96AA-0F4AF29B5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7E19D-8C6A-4EF2-B7C6-413F32E7B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1CB3C-040E-4D00-88A3-FF6C957D01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338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5964A-6009-479B-92C0-499106760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3F9839-65F0-4EF4-9593-41276D1136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C666DE-A16D-4FDE-AB81-21FD03E80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8ADEF-FCF5-4E44-B903-52802D49412A}" type="datetimeFigureOut">
              <a:rPr lang="en-US" smtClean="0"/>
              <a:t>5/12/2019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C6C26-4108-4C62-8D48-5C05C0447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EBA34-5650-4CB9-A720-86CC3220F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1CB3C-040E-4D00-88A3-FF6C957D01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658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38258-6703-45C3-92D8-2C7E95089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1A3CA-30A7-489C-9CDF-43031125B0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B4D2A6-D471-4BE1-B536-BA6C806329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FA6BCF-A0A8-4EE4-BB64-4A548527D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8ADEF-FCF5-4E44-B903-52802D49412A}" type="datetimeFigureOut">
              <a:rPr lang="en-US" smtClean="0"/>
              <a:t>5/12/2019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170D6A-5658-4B42-8559-5E4854B7E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0B2D72-B5A2-4666-82AF-716A4E735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1CB3C-040E-4D00-88A3-FF6C957D01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498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1B0C7-E3DF-4573-8FC9-09ECE6EC3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4F73C6-5DD3-4417-B9FB-AE39088F55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02284B-59A4-4C6C-B0A0-C1DE55CCF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B9BB27-BEB2-413A-B274-C52E97B569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D264AD-80E4-4A19-95FF-5DA483323B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947C7A-3006-4D9B-A3C4-5FEAF2560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8ADEF-FCF5-4E44-B903-52802D49412A}" type="datetimeFigureOut">
              <a:rPr lang="en-US" smtClean="0"/>
              <a:t>5/12/2019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482368D-1289-4B3A-9B21-C94E8F85D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19C9DE-1563-4DEF-A344-D322D06F6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1CB3C-040E-4D00-88A3-FF6C957D01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612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EAC98-D41E-43D5-9D5C-9E2632BF1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4761B-8AA2-485A-90F5-2648C3E34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8ADEF-FCF5-4E44-B903-52802D49412A}" type="datetimeFigureOut">
              <a:rPr lang="en-US" smtClean="0"/>
              <a:t>5/12/2019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85452-018E-43D5-ABAA-C3070ED57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9C520A-1032-430D-B472-6C11FB031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1CB3C-040E-4D00-88A3-FF6C957D01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600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892E15-E3C1-4D15-B6A6-AD89693BE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8ADEF-FCF5-4E44-B903-52802D49412A}" type="datetimeFigureOut">
              <a:rPr lang="en-US" smtClean="0"/>
              <a:t>5/12/2019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44B7FE-51AF-4E72-8B0D-7F8CDA3CA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7812E1-C277-42C7-9A03-56AFAED4C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1CB3C-040E-4D00-88A3-FF6C957D01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008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18B7A-9623-4EBB-8029-6A4AEC5AD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A7E3C5-3272-4113-9C7C-7B16F79E2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B2F99A-F6FA-4585-B2C1-705AB70402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68E1C1-9909-428F-984F-FA63BA357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8ADEF-FCF5-4E44-B903-52802D49412A}" type="datetimeFigureOut">
              <a:rPr lang="en-US" smtClean="0"/>
              <a:t>5/12/2019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609518-9B27-4E71-B5B4-678934CA2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27598C-1952-4B05-B681-39C3BD7AF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1CB3C-040E-4D00-88A3-FF6C957D01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8580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1A051-7803-4D4C-9881-6E0790088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570846-CB08-4F76-8FAB-A4C9D563F0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1B0AC1-C3F7-4B51-B212-75074B7DC1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87AEA-751E-4B3E-AFF0-D90B3C057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8ADEF-FCF5-4E44-B903-52802D49412A}" type="datetimeFigureOut">
              <a:rPr lang="en-US" smtClean="0"/>
              <a:t>5/12/2019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8CBE03-6C48-4260-8D3A-E746121B6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96C9EC-7C73-4207-9E73-2B36DAAAD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1CB3C-040E-4D00-88A3-FF6C957D01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004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F4EA35-E7A5-4C31-9995-0E5EF511B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0E203F-4649-4D71-946F-9571A8015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DD3745-2AA4-4F5D-A992-696924E2BB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A8ADEF-FCF5-4E44-B903-52802D49412A}" type="datetimeFigureOut">
              <a:rPr lang="en-US" smtClean="0"/>
              <a:t>5/12/2019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82F337-8BBB-4CEE-BE8C-5A85940A82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E222D-1F13-45DF-B09A-1E9C79F898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1CB3C-040E-4D00-88A3-FF6C957D01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147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5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5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5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5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4CC0148-59FE-4B95-BB76-4C810E0496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F74CCF-31A3-4F44-8865-6A554008E949}"/>
              </a:ext>
            </a:extLst>
          </p:cNvPr>
          <p:cNvSpPr txBox="1"/>
          <p:nvPr/>
        </p:nvSpPr>
        <p:spPr>
          <a:xfrm>
            <a:off x="2120349" y="311425"/>
            <a:ext cx="63742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INSAID – EDA Project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IMDb 1000 Movies Dataset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B1B052-7F78-4329-B60D-AB72CAD36664}"/>
              </a:ext>
            </a:extLst>
          </p:cNvPr>
          <p:cNvSpPr txBox="1"/>
          <p:nvPr/>
        </p:nvSpPr>
        <p:spPr>
          <a:xfrm>
            <a:off x="-1" y="5430655"/>
            <a:ext cx="6274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Present By: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Mohammed Abrar Khalandar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6851DAB-4143-4335-8FAE-6C3ACC5F21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000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165"/>
    </mc:Choice>
    <mc:Fallback xmlns="">
      <p:transition spd="slow" advTm="111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D824C-9200-4543-BA69-DC9FE5D23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>Years in which Movies Revenues had a rise</a:t>
            </a:r>
            <a:endParaRPr 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098006-4E62-4D0D-A490-12E450B09F57}"/>
              </a:ext>
            </a:extLst>
          </p:cNvPr>
          <p:cNvSpPr txBox="1"/>
          <p:nvPr/>
        </p:nvSpPr>
        <p:spPr>
          <a:xfrm>
            <a:off x="2305699" y="6176963"/>
            <a:ext cx="758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Years </a:t>
            </a:r>
            <a:r>
              <a:rPr lang="en-US" b="1" dirty="0"/>
              <a:t>2009</a:t>
            </a:r>
            <a:r>
              <a:rPr lang="en-US" dirty="0"/>
              <a:t> and </a:t>
            </a:r>
            <a:r>
              <a:rPr lang="en-US" b="1" dirty="0"/>
              <a:t>2012</a:t>
            </a:r>
            <a:r>
              <a:rPr lang="en-US" dirty="0"/>
              <a:t> has the best Revenue generated in the years 2006 - 2016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54A1B83-C160-4B31-9EC0-C65D5949A4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628" y="1825625"/>
            <a:ext cx="6086744" cy="4351338"/>
          </a:xfr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36AA72D2-A017-4000-8DE8-220B2BB8D8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181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559"/>
    </mc:Choice>
    <mc:Fallback xmlns="">
      <p:transition spd="slow" advTm="195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5F9ED-08AF-4555-9F55-3ACF836B9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>Years in which the Movies Ratings had a rise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45C4F7-769B-49DF-8DE0-27CCD329CC4A}"/>
              </a:ext>
            </a:extLst>
          </p:cNvPr>
          <p:cNvSpPr txBox="1"/>
          <p:nvPr/>
        </p:nvSpPr>
        <p:spPr>
          <a:xfrm>
            <a:off x="1647409" y="6176963"/>
            <a:ext cx="8897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Years </a:t>
            </a:r>
            <a:r>
              <a:rPr lang="en-US" b="1" dirty="0"/>
              <a:t>2007</a:t>
            </a:r>
            <a:r>
              <a:rPr lang="en-US" dirty="0"/>
              <a:t>, </a:t>
            </a:r>
            <a:r>
              <a:rPr lang="en-US" b="1" dirty="0"/>
              <a:t>2009</a:t>
            </a:r>
            <a:r>
              <a:rPr lang="en-US" dirty="0"/>
              <a:t> and </a:t>
            </a:r>
            <a:r>
              <a:rPr lang="en-US" b="1" dirty="0"/>
              <a:t>2012</a:t>
            </a:r>
            <a:r>
              <a:rPr lang="en-US" dirty="0"/>
              <a:t> had the best Average ratings for Movies in the years 2006 - 2016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559322D-03F1-4DB4-A1AE-5E89AF075D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1393" y="1825625"/>
            <a:ext cx="6049213" cy="4351338"/>
          </a:xfr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C43C5493-77AE-40B9-9D01-800E59B124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549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89"/>
    </mc:Choice>
    <mc:Fallback xmlns="">
      <p:transition spd="slow" advTm="174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DABC-E10C-405D-ABCE-30ED157FF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>Years in which the Movies Metascore had a rise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F9FF1F-DC42-4FDA-8960-F4EFD2C2A2E1}"/>
              </a:ext>
            </a:extLst>
          </p:cNvPr>
          <p:cNvSpPr txBox="1"/>
          <p:nvPr/>
        </p:nvSpPr>
        <p:spPr>
          <a:xfrm>
            <a:off x="2536595" y="6176963"/>
            <a:ext cx="7118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Year </a:t>
            </a:r>
            <a:r>
              <a:rPr lang="en-US" b="1" dirty="0"/>
              <a:t>2007</a:t>
            </a:r>
            <a:r>
              <a:rPr lang="en-US" dirty="0"/>
              <a:t> and </a:t>
            </a:r>
            <a:r>
              <a:rPr lang="en-US" b="1" dirty="0"/>
              <a:t>2011</a:t>
            </a:r>
            <a:r>
              <a:rPr lang="en-US" dirty="0"/>
              <a:t> had the best average Metascore in years 2006 - 2016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FAB6FAA-7D4F-4422-BBA8-9E552E5786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457" y="1825625"/>
            <a:ext cx="6015085" cy="4351338"/>
          </a:xfr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2DEF1FA5-F35B-4095-8335-57B1F2D0EB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714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77"/>
    </mc:Choice>
    <mc:Fallback xmlns="">
      <p:transition spd="slow" advTm="128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D8A8E-DD8A-4B18-85BE-0E20D9643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100" b="1" dirty="0"/>
              <a:t>Deriving best Genre from the Dataset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EE07922-F9DF-450E-A136-274997BB3C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384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17"/>
    </mc:Choice>
    <mc:Fallback xmlns="">
      <p:transition spd="slow" advTm="100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F88C0-2C42-4757-9D7D-53EA0D479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r>
              <a:rPr lang="en-US" dirty="0"/>
              <a:t>Which are the top most Genres in years where the Movies Revenue had a rise?</a:t>
            </a:r>
          </a:p>
          <a:p>
            <a:r>
              <a:rPr lang="en-US" dirty="0"/>
              <a:t>Which are the top most Genres in years where the Movies Ratings had a rise?</a:t>
            </a:r>
          </a:p>
          <a:p>
            <a:r>
              <a:rPr lang="en-US" dirty="0"/>
              <a:t>Which are the top most Genres in years where the Movies Metascore had a rise?</a:t>
            </a:r>
          </a:p>
          <a:p>
            <a:r>
              <a:rPr lang="en-US" dirty="0"/>
              <a:t>Which are the top 10 Genres based on Revenue, Ratings and Metascore?</a:t>
            </a:r>
          </a:p>
          <a:p>
            <a:endParaRPr lang="en-US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C9CF099-C890-4D0F-93DF-FA8F9A2DAF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84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400"/>
    </mc:Choice>
    <mc:Fallback xmlns="">
      <p:transition spd="slow" advTm="32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0ADA3-BBA5-42CD-B361-C93D007AF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Which are the top most Genres in years where the Movies Revenue had a rise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73EA04-FA00-4B40-AAFC-4A5709C8821E}"/>
              </a:ext>
            </a:extLst>
          </p:cNvPr>
          <p:cNvSpPr txBox="1"/>
          <p:nvPr/>
        </p:nvSpPr>
        <p:spPr>
          <a:xfrm>
            <a:off x="838200" y="6176963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years </a:t>
            </a:r>
            <a:r>
              <a:rPr lang="en-US" b="1" dirty="0"/>
              <a:t>2009</a:t>
            </a:r>
            <a:r>
              <a:rPr lang="en-US" dirty="0"/>
              <a:t> and </a:t>
            </a:r>
            <a:r>
              <a:rPr lang="en-US" b="1" dirty="0"/>
              <a:t>2012</a:t>
            </a:r>
            <a:r>
              <a:rPr lang="en-US" dirty="0"/>
              <a:t> had the highest revenue, Movies with Genre combination </a:t>
            </a:r>
            <a:r>
              <a:rPr lang="en-US" b="1" dirty="0"/>
              <a:t>Adventure, Sci-Fi, Thriller </a:t>
            </a:r>
            <a:r>
              <a:rPr lang="en-US" dirty="0"/>
              <a:t>tops the chart based on Revenue (Millions)</a:t>
            </a:r>
          </a:p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6CB74E1-75A1-4E7B-8CB1-A949DDB1AC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4971" y="1825625"/>
            <a:ext cx="4622058" cy="4351338"/>
          </a:xfr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44A0A8F-657E-48E9-AEAC-DCA96FCCD5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05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967"/>
    </mc:Choice>
    <mc:Fallback xmlns="">
      <p:transition spd="slow" advTm="209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2909D-96EA-450D-ACFC-D0EDE2176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Which are the top most Genres in years where the Movies Ratings had a rise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8F6731-7364-4D68-BA75-312C7521F518}"/>
              </a:ext>
            </a:extLst>
          </p:cNvPr>
          <p:cNvSpPr txBox="1"/>
          <p:nvPr/>
        </p:nvSpPr>
        <p:spPr>
          <a:xfrm>
            <a:off x="838200" y="6176963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years </a:t>
            </a:r>
            <a:r>
              <a:rPr lang="en-US" b="1" dirty="0"/>
              <a:t>2007</a:t>
            </a:r>
            <a:r>
              <a:rPr lang="en-US" dirty="0"/>
              <a:t>, </a:t>
            </a:r>
            <a:r>
              <a:rPr lang="en-US" b="1" dirty="0"/>
              <a:t>2009</a:t>
            </a:r>
            <a:r>
              <a:rPr lang="en-US" dirty="0"/>
              <a:t> and </a:t>
            </a:r>
            <a:r>
              <a:rPr lang="en-US" b="1" dirty="0"/>
              <a:t>2012</a:t>
            </a:r>
            <a:r>
              <a:rPr lang="en-US" dirty="0"/>
              <a:t> had the highest Rating, Movies with </a:t>
            </a:r>
            <a:r>
              <a:rPr lang="en-US" b="1" dirty="0"/>
              <a:t>Drama, Family, Music </a:t>
            </a:r>
            <a:r>
              <a:rPr lang="en-US" dirty="0"/>
              <a:t>tops the chart based on ratings</a:t>
            </a:r>
          </a:p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25C2D81-8FB6-4E28-8217-46B5C1AE02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1538" y="1825625"/>
            <a:ext cx="4428924" cy="4351338"/>
          </a:xfr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D9FDA341-92C4-4D38-96ED-3E7FCD31E6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89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68"/>
    </mc:Choice>
    <mc:Fallback xmlns="">
      <p:transition spd="slow" advTm="158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83E58-18F5-467A-9734-24E053BE9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Which are the top most Genres in years where the Movies Metascore had a rise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84B2DD-7973-4A14-8429-F04BB36E99BF}"/>
              </a:ext>
            </a:extLst>
          </p:cNvPr>
          <p:cNvSpPr txBox="1"/>
          <p:nvPr/>
        </p:nvSpPr>
        <p:spPr>
          <a:xfrm>
            <a:off x="838199" y="6176963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years </a:t>
            </a:r>
            <a:r>
              <a:rPr lang="en-US" b="1" dirty="0"/>
              <a:t>2007</a:t>
            </a:r>
            <a:r>
              <a:rPr lang="en-US" dirty="0"/>
              <a:t> and </a:t>
            </a:r>
            <a:r>
              <a:rPr lang="en-US" b="1" dirty="0"/>
              <a:t>2011</a:t>
            </a:r>
            <a:r>
              <a:rPr lang="en-US" dirty="0"/>
              <a:t> had the highest Metascore, Movies with Genre Combination </a:t>
            </a:r>
            <a:r>
              <a:rPr lang="en-US" b="1" dirty="0"/>
              <a:t>Drama, Horror and Thriller</a:t>
            </a:r>
            <a:r>
              <a:rPr lang="en-US" dirty="0"/>
              <a:t> tops the chart based on Metascore</a:t>
            </a:r>
          </a:p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2B8BA13-77A0-414E-ACF2-A8657F2F05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1547" y="1825625"/>
            <a:ext cx="4568905" cy="4351338"/>
          </a:xfr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2D3A2A83-E0D7-4666-8FA3-E946C5F73F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136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22"/>
    </mc:Choice>
    <mc:Fallback xmlns="">
      <p:transition spd="slow" advTm="127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84C85-4713-4F2F-9A3D-F145870FD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Which are the top 10 Genres based on Revenue, Ratings and Metascore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8180C82-D080-4C45-A03D-EEB5C21B81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5421" y="1975182"/>
            <a:ext cx="5081158" cy="405222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53314E-71DD-4E19-943D-79D62BBE4360}"/>
              </a:ext>
            </a:extLst>
          </p:cNvPr>
          <p:cNvSpPr txBox="1"/>
          <p:nvPr/>
        </p:nvSpPr>
        <p:spPr>
          <a:xfrm>
            <a:off x="3321233" y="5942567"/>
            <a:ext cx="5628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Top 10 Genres based on Revenue, Ratings and Metascore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160F8C3-8930-4AE0-95F3-AE217EA058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356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146"/>
    </mc:Choice>
    <mc:Fallback xmlns="">
      <p:transition spd="slow" advTm="42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6BFB6-3936-4A7D-A7C1-99135EC77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/>
              <a:t>Deriving best Actors from the Dataset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5A4DCA4-4FC2-43FE-9D63-F571B93ADF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61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55"/>
    </mc:Choice>
    <mc:Fallback xmlns="">
      <p:transition spd="slow" advTm="84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D9D4C-03ED-4E7C-A749-1DE95809E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>Outline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63EC9B-C19E-4C71-A876-940B5C53D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/>
              <a:t>Problem statement and approach</a:t>
            </a:r>
          </a:p>
          <a:p>
            <a:r>
              <a:rPr lang="en-US" dirty="0"/>
              <a:t>Data description and loading</a:t>
            </a:r>
          </a:p>
          <a:p>
            <a:r>
              <a:rPr lang="en-US" dirty="0"/>
              <a:t>Data profiling</a:t>
            </a:r>
          </a:p>
          <a:p>
            <a:r>
              <a:rPr lang="en-US" dirty="0"/>
              <a:t>Deriving best Genre, Actors and Directors based on their Movies Revenue, Ratings and Metascore</a:t>
            </a:r>
          </a:p>
          <a:p>
            <a:r>
              <a:rPr lang="en-US" dirty="0"/>
              <a:t>Conclusion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F2DF4A6-1EB9-4FA0-83C0-F192D2BEC1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919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244"/>
    </mc:Choice>
    <mc:Fallback xmlns="">
      <p:transition spd="slow" advTm="192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7D230-2D09-47C1-B066-A9B7B1639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r>
              <a:rPr lang="en-US" dirty="0"/>
              <a:t>Which are the top most Actors in years where the Movies Revenue had a rise?</a:t>
            </a:r>
          </a:p>
          <a:p>
            <a:r>
              <a:rPr lang="en-US" dirty="0"/>
              <a:t>Which are the top most Actors in years where the Movies Ratings had a rise?</a:t>
            </a:r>
          </a:p>
          <a:p>
            <a:r>
              <a:rPr lang="en-US" dirty="0"/>
              <a:t>Which are the top most Actors in years where the Movies Metascore had a rise?</a:t>
            </a:r>
          </a:p>
          <a:p>
            <a:r>
              <a:rPr lang="en-US" dirty="0"/>
              <a:t>Which are the top 10 Actors based on Revenue, Ratings and Metascore?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1A8C757-FD0C-4C15-BD32-544F9EFD90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203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109"/>
    </mc:Choice>
    <mc:Fallback xmlns="">
      <p:transition spd="slow" advTm="331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8FA8B-37E9-4CAD-A5BE-D0CECA65C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Which are the top most Actors in years where the Movies Revenue had a rise?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6233D6-034A-4C7E-B2DD-2B6A9807B226}"/>
              </a:ext>
            </a:extLst>
          </p:cNvPr>
          <p:cNvSpPr txBox="1"/>
          <p:nvPr/>
        </p:nvSpPr>
        <p:spPr>
          <a:xfrm>
            <a:off x="838199" y="6176963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years </a:t>
            </a:r>
            <a:r>
              <a:rPr lang="en-US" b="1" dirty="0"/>
              <a:t>2009</a:t>
            </a:r>
            <a:r>
              <a:rPr lang="en-US" dirty="0"/>
              <a:t> and </a:t>
            </a:r>
            <a:r>
              <a:rPr lang="en-US" b="1" dirty="0"/>
              <a:t>2012</a:t>
            </a:r>
            <a:r>
              <a:rPr lang="en-US" dirty="0"/>
              <a:t> had the highest revenue, Movie with combination </a:t>
            </a:r>
            <a:r>
              <a:rPr lang="en-US" b="1" dirty="0"/>
              <a:t>Sam Worthington, Zoe Saldana, Sigourney Weaver, Michelle Rodriguez</a:t>
            </a:r>
            <a:r>
              <a:rPr lang="en-US" dirty="0"/>
              <a:t> tops during period (2006 - 2016)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DC27A83-43D1-4E5C-999A-E2DFFDA289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060" y="1825625"/>
            <a:ext cx="9555879" cy="4351338"/>
          </a:xfr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2810B8C-7997-4E0B-A094-787CDE544C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68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758"/>
    </mc:Choice>
    <mc:Fallback xmlns="">
      <p:transition spd="slow" advTm="187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274C1-9145-4076-9329-8B7DAB0BD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Which are the top most Actors in years where the Movies Ratings had a rise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263A51-9BF2-4612-A145-81254900940F}"/>
              </a:ext>
            </a:extLst>
          </p:cNvPr>
          <p:cNvSpPr txBox="1"/>
          <p:nvPr/>
        </p:nvSpPr>
        <p:spPr>
          <a:xfrm>
            <a:off x="838200" y="5978183"/>
            <a:ext cx="106746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years </a:t>
            </a:r>
            <a:r>
              <a:rPr lang="en-US" b="1" dirty="0"/>
              <a:t>2007</a:t>
            </a:r>
            <a:r>
              <a:rPr lang="en-US" dirty="0"/>
              <a:t>, </a:t>
            </a:r>
            <a:r>
              <a:rPr lang="en-US" b="1" dirty="0"/>
              <a:t>2009</a:t>
            </a:r>
            <a:r>
              <a:rPr lang="en-US" dirty="0"/>
              <a:t> and </a:t>
            </a:r>
            <a:r>
              <a:rPr lang="en-US" b="1" dirty="0"/>
              <a:t>2012</a:t>
            </a:r>
            <a:r>
              <a:rPr lang="en-US" dirty="0"/>
              <a:t> had the highest Rating, Actors with combination:</a:t>
            </a:r>
          </a:p>
          <a:p>
            <a:r>
              <a:rPr lang="en-US" dirty="0"/>
              <a:t>1. </a:t>
            </a:r>
            <a:r>
              <a:rPr lang="en-US" b="1" dirty="0"/>
              <a:t>Darsheel Safary, Aamir Khan, Tanay Chheda, Sachet Engineer</a:t>
            </a:r>
          </a:p>
          <a:p>
            <a:r>
              <a:rPr lang="en-US" dirty="0"/>
              <a:t>2. </a:t>
            </a:r>
            <a:r>
              <a:rPr lang="en-US" b="1" dirty="0"/>
              <a:t>Christian Bale, Tom Hardy, Anne Hathaway, Gary Oldman</a:t>
            </a:r>
            <a:r>
              <a:rPr lang="en-US" dirty="0"/>
              <a:t> tops during the period (2006 - 2016)</a:t>
            </a:r>
          </a:p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FBB19D4-D18A-4C9B-83DD-1BB2C63AFF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281" y="1666601"/>
            <a:ext cx="9837437" cy="4351338"/>
          </a:xfr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831EE820-8EA9-4290-B02D-0EC101126C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12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891"/>
    </mc:Choice>
    <mc:Fallback xmlns="">
      <p:transition spd="slow" advTm="338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EE5A1-890B-4769-9AE9-5E3BCF681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Which are the top most Actors in years where the Movies Metascore had a rise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786B8B-FE83-4B74-A48F-4652DD83D1D8}"/>
              </a:ext>
            </a:extLst>
          </p:cNvPr>
          <p:cNvSpPr txBox="1"/>
          <p:nvPr/>
        </p:nvSpPr>
        <p:spPr>
          <a:xfrm>
            <a:off x="1093061" y="6176963"/>
            <a:ext cx="10005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years </a:t>
            </a:r>
            <a:r>
              <a:rPr lang="en-US" b="1" dirty="0"/>
              <a:t>2007</a:t>
            </a:r>
            <a:r>
              <a:rPr lang="en-US" dirty="0"/>
              <a:t>, and </a:t>
            </a:r>
            <a:r>
              <a:rPr lang="en-US" b="1" dirty="0"/>
              <a:t>2011</a:t>
            </a:r>
            <a:r>
              <a:rPr lang="en-US" dirty="0"/>
              <a:t> had the highest Metascore, Actors with combination:</a:t>
            </a:r>
          </a:p>
          <a:p>
            <a:r>
              <a:rPr lang="en-US" dirty="0"/>
              <a:t>    </a:t>
            </a:r>
            <a:r>
              <a:rPr lang="en-US" b="1" dirty="0"/>
              <a:t>Brad Garrett, Lou Romano, Patton Oswalt, Ian Holm</a:t>
            </a:r>
            <a:r>
              <a:rPr lang="en-US" dirty="0"/>
              <a:t> tops during the period (2006 - 2016)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54BBE1C-3BA6-44FB-8484-B3867B9167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922" y="1825625"/>
            <a:ext cx="9496155" cy="4351338"/>
          </a:xfr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B4CC0C6C-FCCD-47F9-B790-03AB99B5E9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818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996"/>
    </mc:Choice>
    <mc:Fallback xmlns="">
      <p:transition spd="slow" advTm="309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5C9CF-B1D7-4F0B-B0CA-E1C2ADBB7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Which are the top 10 Actors based on Revenue, Ratings and Metascore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B66A59-8DEB-44B6-906C-2C83595A50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842" y="1825625"/>
            <a:ext cx="4802316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B49A0A-E4A6-45EF-97E1-7A80CFB3C89D}"/>
              </a:ext>
            </a:extLst>
          </p:cNvPr>
          <p:cNvSpPr txBox="1"/>
          <p:nvPr/>
        </p:nvSpPr>
        <p:spPr>
          <a:xfrm>
            <a:off x="3322452" y="6123543"/>
            <a:ext cx="5547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Top 10 Actors based on Revenue, Ratings and Metascore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90566E9-BA95-4A4C-8951-02154EC16B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715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228"/>
    </mc:Choice>
    <mc:Fallback xmlns="">
      <p:transition spd="slow" advTm="262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B170F-F7B8-4F36-A585-437304841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4100" b="1" dirty="0"/>
              <a:t>Deriving best Director from the Dataset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1FCDA17-C170-4729-9145-8AB8C5E441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704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44"/>
    </mc:Choice>
    <mc:Fallback xmlns="">
      <p:transition spd="slow" advTm="4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6BDCC-3C3E-4209-8865-729EB8DEE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r>
              <a:rPr lang="en-US" dirty="0"/>
              <a:t>Which are the top most Director in years where the Movies Revenue had a rise?</a:t>
            </a:r>
          </a:p>
          <a:p>
            <a:r>
              <a:rPr lang="en-US" dirty="0"/>
              <a:t>Which are the top most Director in years where the Movies Ratings had a rise?</a:t>
            </a:r>
          </a:p>
          <a:p>
            <a:r>
              <a:rPr lang="en-US" dirty="0"/>
              <a:t>Which are the top most Director in years where the Movies Metascore had a rise?</a:t>
            </a:r>
          </a:p>
          <a:p>
            <a:r>
              <a:rPr lang="en-US" dirty="0"/>
              <a:t>Which are the top 10 Director based on Revenue, Ratings and Metascore?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3162A22-2723-4402-9DC1-8A9BEE5589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060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341"/>
    </mc:Choice>
    <mc:Fallback xmlns="">
      <p:transition spd="slow" advTm="313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9DA3A-AA16-4ED8-866A-7AE782B51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Which are the top most Director in years where the Movies Revenue had a rise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E93EF0-5919-4B28-B698-629AEA9288D3}"/>
              </a:ext>
            </a:extLst>
          </p:cNvPr>
          <p:cNvSpPr txBox="1"/>
          <p:nvPr/>
        </p:nvSpPr>
        <p:spPr>
          <a:xfrm>
            <a:off x="1251276" y="6176963"/>
            <a:ext cx="9689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 years </a:t>
            </a:r>
            <a:r>
              <a:rPr lang="en-US" b="1" dirty="0"/>
              <a:t>2009</a:t>
            </a:r>
            <a:r>
              <a:rPr lang="en-US" dirty="0"/>
              <a:t> and </a:t>
            </a:r>
            <a:r>
              <a:rPr lang="en-US" b="1" dirty="0"/>
              <a:t>2012</a:t>
            </a:r>
            <a:r>
              <a:rPr lang="en-US" dirty="0"/>
              <a:t> had the highest revenue, Movies directed by </a:t>
            </a:r>
            <a:r>
              <a:rPr lang="en-US" b="1" dirty="0"/>
              <a:t>James Cameron </a:t>
            </a:r>
            <a:r>
              <a:rPr lang="en-US" dirty="0"/>
              <a:t>tops the chart</a:t>
            </a:r>
          </a:p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B3C682D-74C8-4D85-93D3-490F56283F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331" y="1825625"/>
            <a:ext cx="4993338" cy="4351338"/>
          </a:xfr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E3647FFD-7E54-47CB-ABAC-116E4699F1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931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82"/>
    </mc:Choice>
    <mc:Fallback xmlns="">
      <p:transition spd="slow" advTm="145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8A189-4A79-49D7-9602-2714F0F9B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Which are the top most Director in years where the Movies Ratings had a rise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706316-1785-4CE5-8DF2-67A00C95667E}"/>
              </a:ext>
            </a:extLst>
          </p:cNvPr>
          <p:cNvSpPr txBox="1"/>
          <p:nvPr/>
        </p:nvSpPr>
        <p:spPr>
          <a:xfrm>
            <a:off x="938594" y="6176963"/>
            <a:ext cx="10314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 years </a:t>
            </a:r>
            <a:r>
              <a:rPr lang="en-US" b="1" dirty="0"/>
              <a:t>2007</a:t>
            </a:r>
            <a:r>
              <a:rPr lang="en-US" dirty="0"/>
              <a:t>, </a:t>
            </a:r>
            <a:r>
              <a:rPr lang="en-US" b="1" dirty="0"/>
              <a:t>2009</a:t>
            </a:r>
            <a:r>
              <a:rPr lang="en-US" dirty="0"/>
              <a:t> and </a:t>
            </a:r>
            <a:r>
              <a:rPr lang="en-US" b="1" dirty="0"/>
              <a:t>2012</a:t>
            </a:r>
            <a:r>
              <a:rPr lang="en-US" dirty="0"/>
              <a:t> had the highest Rating, Director </a:t>
            </a:r>
            <a:r>
              <a:rPr lang="en-US" b="1" dirty="0"/>
              <a:t>Aamir Khan </a:t>
            </a:r>
            <a:r>
              <a:rPr lang="en-US" dirty="0"/>
              <a:t>tops the chart based on Rating</a:t>
            </a:r>
          </a:p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252C2B0-9892-4F46-82F9-FDE974DEBC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219" y="1825625"/>
            <a:ext cx="4635561" cy="4351338"/>
          </a:xfr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A357294E-5020-47B5-9655-D2E71E7F56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121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75"/>
    </mc:Choice>
    <mc:Fallback xmlns="">
      <p:transition spd="slow" advTm="159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AAA39-EE34-412A-9A79-2FFEEB5EB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Which are the top most Director in years where the Movies Metascore had a rise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D15F52-98B5-4636-B30B-C4DCBD7744E1}"/>
              </a:ext>
            </a:extLst>
          </p:cNvPr>
          <p:cNvSpPr txBox="1"/>
          <p:nvPr/>
        </p:nvSpPr>
        <p:spPr>
          <a:xfrm>
            <a:off x="612127" y="6176963"/>
            <a:ext cx="109677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 years </a:t>
            </a:r>
            <a:r>
              <a:rPr lang="en-US" b="1" dirty="0"/>
              <a:t>2007</a:t>
            </a:r>
            <a:r>
              <a:rPr lang="en-US" dirty="0"/>
              <a:t> and </a:t>
            </a:r>
            <a:r>
              <a:rPr lang="en-US" b="1" dirty="0"/>
              <a:t>2011</a:t>
            </a:r>
            <a:r>
              <a:rPr lang="en-US" dirty="0"/>
              <a:t> had the highest Metascore, </a:t>
            </a:r>
            <a:r>
              <a:rPr lang="en-US" b="1" dirty="0"/>
              <a:t>Brad Bird </a:t>
            </a:r>
            <a:r>
              <a:rPr lang="en-US" dirty="0"/>
              <a:t>tops the chart as best director based on Metascore</a:t>
            </a:r>
          </a:p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A028C30-1C95-4F20-ADAE-F147FC155E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465" y="1825625"/>
            <a:ext cx="4737070" cy="4351338"/>
          </a:xfr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A04E15AE-968B-42AE-99D7-F1553A6533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73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78"/>
    </mc:Choice>
    <mc:Fallback xmlns="">
      <p:transition spd="slow" advTm="182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C6CC7-9F8C-43B5-9DC0-5DCF96928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>Problem statement and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6AE01-1580-4C9E-87A4-BB1727578F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Production needs to take a decision for movie production based on IMDb dataset.</a:t>
            </a:r>
          </a:p>
          <a:p>
            <a:r>
              <a:rPr lang="en-US" dirty="0"/>
              <a:t>The dataset consists of 1000 Movies of data.</a:t>
            </a:r>
          </a:p>
          <a:p>
            <a:r>
              <a:rPr lang="en-US" dirty="0"/>
              <a:t>In order make a right decision the production company should choose the best Genre, Actors and Director for the Movies success.</a:t>
            </a:r>
          </a:p>
          <a:p>
            <a:r>
              <a:rPr lang="en-US" dirty="0"/>
              <a:t>We shall now see how Actors, Director and the Genre is chosen based on their Revenue(Millions), Rating and Metascore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A0EE054-2C6A-403C-9DC0-6A4679F5AF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947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941"/>
    </mc:Choice>
    <mc:Fallback xmlns="">
      <p:transition spd="slow" advTm="379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BAD60-5841-46B2-BD17-0CEF0CE3A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Which are the top 10 Director based on Revenue, Ratings and Metascore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AD9C78-1E43-45B1-8AD8-1EB9335FF1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9678" y="1825625"/>
            <a:ext cx="4532644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6E8E57A-EEC1-429E-9BE4-224809AFDAD0}"/>
              </a:ext>
            </a:extLst>
          </p:cNvPr>
          <p:cNvSpPr txBox="1"/>
          <p:nvPr/>
        </p:nvSpPr>
        <p:spPr>
          <a:xfrm>
            <a:off x="3322452" y="6123543"/>
            <a:ext cx="5820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Top 10 Directors based on Revenue, Ratings and Metascore</a:t>
            </a:r>
            <a:endParaRPr lang="en-US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0B63F592-76DD-4CF0-9098-48B6547FC1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44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875"/>
    </mc:Choice>
    <mc:Fallback xmlns="">
      <p:transition spd="slow" advTm="328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CC430-EFA0-4BA0-BA0B-7987877CC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AC196-EDD9-4846-A44C-A0DE694EE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	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4686CFE-592B-4E66-B251-F4895513F7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7815307"/>
              </p:ext>
            </p:extLst>
          </p:nvPr>
        </p:nvGraphicFramePr>
        <p:xfrm>
          <a:off x="930965" y="1690688"/>
          <a:ext cx="2461592" cy="3657600"/>
        </p:xfrm>
        <a:graphic>
          <a:graphicData uri="http://schemas.openxmlformats.org/drawingml/2006/table">
            <a:tbl>
              <a:tblPr/>
              <a:tblGrid>
                <a:gridCol w="1230796">
                  <a:extLst>
                    <a:ext uri="{9D8B030D-6E8A-4147-A177-3AD203B41FA5}">
                      <a16:colId xmlns:a16="http://schemas.microsoft.com/office/drawing/2014/main" val="370470190"/>
                    </a:ext>
                  </a:extLst>
                </a:gridCol>
                <a:gridCol w="1230796">
                  <a:extLst>
                    <a:ext uri="{9D8B030D-6E8A-4147-A177-3AD203B41FA5}">
                      <a16:colId xmlns:a16="http://schemas.microsoft.com/office/drawing/2014/main" val="270483884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Drama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6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Adventure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81131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Action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7636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Comedy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54202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Thriller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55502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Mystery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9440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Sci-Fi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15359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Family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02799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Fantasy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9733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Biography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3879395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CFD55725-737B-4E1E-A907-A785126BDE8A}"/>
              </a:ext>
            </a:extLst>
          </p:cNvPr>
          <p:cNvSpPr/>
          <p:nvPr/>
        </p:nvSpPr>
        <p:spPr>
          <a:xfrm>
            <a:off x="930965" y="5532715"/>
            <a:ext cx="26736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Best Genre</a:t>
            </a:r>
            <a:r>
              <a:rPr lang="en-US" dirty="0"/>
              <a:t>	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619A60A-F193-44B9-830E-74942FAAE6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721019"/>
              </p:ext>
            </p:extLst>
          </p:nvPr>
        </p:nvGraphicFramePr>
        <p:xfrm>
          <a:off x="3892823" y="1723126"/>
          <a:ext cx="3081132" cy="2311470"/>
        </p:xfrm>
        <a:graphic>
          <a:graphicData uri="http://schemas.openxmlformats.org/drawingml/2006/table">
            <a:tbl>
              <a:tblPr/>
              <a:tblGrid>
                <a:gridCol w="1540566">
                  <a:extLst>
                    <a:ext uri="{9D8B030D-6E8A-4147-A177-3AD203B41FA5}">
                      <a16:colId xmlns:a16="http://schemas.microsoft.com/office/drawing/2014/main" val="722901756"/>
                    </a:ext>
                  </a:extLst>
                </a:gridCol>
                <a:gridCol w="1540566">
                  <a:extLst>
                    <a:ext uri="{9D8B030D-6E8A-4147-A177-3AD203B41FA5}">
                      <a16:colId xmlns:a16="http://schemas.microsoft.com/office/drawing/2014/main" val="1784293033"/>
                    </a:ext>
                  </a:extLst>
                </a:gridCol>
              </a:tblGrid>
              <a:tr h="385245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Tom Hardy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6413481"/>
                  </a:ext>
                </a:extLst>
              </a:tr>
              <a:tr h="385245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Joan Allen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7564460"/>
                  </a:ext>
                </a:extLst>
              </a:tr>
              <a:tr h="385245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Brad Pitt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7576535"/>
                  </a:ext>
                </a:extLst>
              </a:tr>
              <a:tr h="385245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Gary Oldman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1269459"/>
                  </a:ext>
                </a:extLst>
              </a:tr>
              <a:tr h="385245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Javier Bardem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2387733"/>
                  </a:ext>
                </a:extLst>
              </a:tr>
              <a:tr h="385245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Emma Watson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0430166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25AAB515-864E-45C1-87C6-D75284F32194}"/>
              </a:ext>
            </a:extLst>
          </p:cNvPr>
          <p:cNvSpPr/>
          <p:nvPr/>
        </p:nvSpPr>
        <p:spPr>
          <a:xfrm>
            <a:off x="4300329" y="4137095"/>
            <a:ext cx="26736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Best Actors</a:t>
            </a:r>
            <a:r>
              <a:rPr lang="en-US" dirty="0"/>
              <a:t>	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6522926-09F6-4C3A-B605-96419CD0FE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3311241"/>
              </p:ext>
            </p:extLst>
          </p:nvPr>
        </p:nvGraphicFramePr>
        <p:xfrm>
          <a:off x="7474221" y="1689824"/>
          <a:ext cx="3972344" cy="3200400"/>
        </p:xfrm>
        <a:graphic>
          <a:graphicData uri="http://schemas.openxmlformats.org/drawingml/2006/table">
            <a:tbl>
              <a:tblPr/>
              <a:tblGrid>
                <a:gridCol w="1986172">
                  <a:extLst>
                    <a:ext uri="{9D8B030D-6E8A-4147-A177-3AD203B41FA5}">
                      <a16:colId xmlns:a16="http://schemas.microsoft.com/office/drawing/2014/main" val="4134533591"/>
                    </a:ext>
                  </a:extLst>
                </a:gridCol>
                <a:gridCol w="1986172">
                  <a:extLst>
                    <a:ext uri="{9D8B030D-6E8A-4147-A177-3AD203B41FA5}">
                      <a16:colId xmlns:a16="http://schemas.microsoft.com/office/drawing/2014/main" val="363463081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Paul Greengrass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27861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Paul Thomas Anderson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99542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Joss Whedon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4986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Quentin Tarantino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2905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David Yates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1831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Pete Docter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5649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Ethan Coen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56474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Christopher Nolan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3851325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D58E03D2-AAFC-4324-AB95-5B6FBB704526}"/>
              </a:ext>
            </a:extLst>
          </p:cNvPr>
          <p:cNvSpPr/>
          <p:nvPr/>
        </p:nvSpPr>
        <p:spPr>
          <a:xfrm>
            <a:off x="8123580" y="5532715"/>
            <a:ext cx="26736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Best Directors</a:t>
            </a:r>
            <a:r>
              <a:rPr lang="en-US" dirty="0"/>
              <a:t>	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3D90FA-34BB-4961-A231-369BC7B2E002}"/>
              </a:ext>
            </a:extLst>
          </p:cNvPr>
          <p:cNvSpPr txBox="1"/>
          <p:nvPr/>
        </p:nvSpPr>
        <p:spPr>
          <a:xfrm>
            <a:off x="495460" y="6123543"/>
            <a:ext cx="11201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Movie production with above Genre combination, Actors and Director should yield production company a good result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FECACF01-690C-4A3F-A7F7-6902BD20A5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452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164"/>
    </mc:Choice>
    <mc:Fallback xmlns="">
      <p:transition spd="slow" advTm="241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5B586-7427-470A-B8C7-40FB32329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Thank You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0C4E74B-E655-484F-9483-734E525CFB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275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91"/>
    </mc:Choice>
    <mc:Fallback xmlns="">
      <p:transition spd="slow" advTm="3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A0BD7-22CC-40F7-ADE3-97B69BC58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>Data description and 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44893F-9ACF-4211-89B8-C9853E2FA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Dataset is derived from IMDb which consists of 1000 movies from year 2006 to 2016</a:t>
            </a:r>
          </a:p>
          <a:p>
            <a:r>
              <a:rPr lang="en-US" dirty="0"/>
              <a:t>The Dataset consists of information such as Movie Title, Genre, Director, Actors, Ratings, Revenue etc.</a:t>
            </a:r>
          </a:p>
          <a:p>
            <a:r>
              <a:rPr lang="en-US" dirty="0"/>
              <a:t>The Dataset Comprises of 1000 rows and 12 columns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96A0BF5-DDA2-4E94-9FB1-89057477F8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110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484"/>
    </mc:Choice>
    <mc:Fallback xmlns="">
      <p:transition spd="slow" advTm="294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3DD9D-64E9-4D9A-B51C-939861374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Datasets Columns description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80A40B0-2FE8-4401-A5E2-7EB9FA90946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84424" y="1825627"/>
          <a:ext cx="9623152" cy="4351334"/>
        </p:xfrm>
        <a:graphic>
          <a:graphicData uri="http://schemas.openxmlformats.org/drawingml/2006/table">
            <a:tbl>
              <a:tblPr/>
              <a:tblGrid>
                <a:gridCol w="4811576">
                  <a:extLst>
                    <a:ext uri="{9D8B030D-6E8A-4147-A177-3AD203B41FA5}">
                      <a16:colId xmlns:a16="http://schemas.microsoft.com/office/drawing/2014/main" val="2457936569"/>
                    </a:ext>
                  </a:extLst>
                </a:gridCol>
                <a:gridCol w="4811576">
                  <a:extLst>
                    <a:ext uri="{9D8B030D-6E8A-4147-A177-3AD203B41FA5}">
                      <a16:colId xmlns:a16="http://schemas.microsoft.com/office/drawing/2014/main" val="3316821122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b="1" dirty="0">
                          <a:effectLst/>
                        </a:rPr>
                        <a:t>Columns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b="1" dirty="0">
                          <a:effectLst/>
                        </a:rPr>
                        <a:t>Description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863014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Rank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Ranking of Movies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296564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Title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Title of the film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756640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Genre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List of genres to classify the Movies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205129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Description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Brief summary of the Movies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2052848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Director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Movies Directors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190077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Actors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Main Actors of the Movies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009872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Year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Release year of the Movies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85649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Runtime (Minutes)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Duration of the film in minutes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8982467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Rating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User ratings for the movie 0-10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779975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Votes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Number of votes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1169288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Revenue (Millions)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Movies revenue in millions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1420517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Metascore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Average of critic scores from 0-100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5874160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3692881-99EF-4A6B-AA3D-0839E899B2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256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16"/>
    </mc:Choice>
    <mc:Fallback xmlns="">
      <p:transition spd="slow" advTm="270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EA6CE-8B5D-46D2-A4AF-273252193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>Data profiling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CB4A2-64D2-4511-A4DE-DD55A344EF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Pre-Profiling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5949F2-7ECA-42FC-9CA8-E4EF136379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8837" y="2556958"/>
            <a:ext cx="7516274" cy="3620005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B0943AC-8DAE-4854-B00B-93F907AA35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88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435"/>
    </mc:Choice>
    <mc:Fallback xmlns="">
      <p:transition spd="slow" advTm="32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DF332-E61B-4D78-9B3E-CE84BE72C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>Data profiling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BFB7F7-DDEC-4135-8274-F6C8128AD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Pre-Processing</a:t>
            </a:r>
          </a:p>
          <a:p>
            <a:r>
              <a:rPr lang="en-US" b="1" dirty="0"/>
              <a:t>Metascore</a:t>
            </a:r>
            <a:r>
              <a:rPr lang="en-US" dirty="0"/>
              <a:t> has </a:t>
            </a:r>
            <a:r>
              <a:rPr lang="en-US" b="1" dirty="0"/>
              <a:t>6.4%</a:t>
            </a:r>
            <a:r>
              <a:rPr lang="en-US" dirty="0"/>
              <a:t> missing values and hence we fill up the missing data with </a:t>
            </a:r>
            <a:r>
              <a:rPr lang="en-US" i="1" dirty="0"/>
              <a:t>Mean</a:t>
            </a:r>
            <a:r>
              <a:rPr lang="en-US" dirty="0"/>
              <a:t> values grouped by year</a:t>
            </a:r>
          </a:p>
          <a:p>
            <a:r>
              <a:rPr lang="en-US" b="1" dirty="0"/>
              <a:t>Revenue (Millions)</a:t>
            </a:r>
            <a:r>
              <a:rPr lang="en-US" dirty="0"/>
              <a:t> has </a:t>
            </a:r>
            <a:r>
              <a:rPr lang="en-US" b="1" dirty="0"/>
              <a:t>12.8%</a:t>
            </a:r>
            <a:r>
              <a:rPr lang="en-US" dirty="0"/>
              <a:t> missing values and hence we fill up the missing data with </a:t>
            </a:r>
            <a:r>
              <a:rPr lang="en-US" i="1" dirty="0"/>
              <a:t>Mean</a:t>
            </a:r>
            <a:r>
              <a:rPr lang="en-US" dirty="0"/>
              <a:t> values grouped by year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84FBE76-5589-4304-AC9D-7FE6E2357C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559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833"/>
    </mc:Choice>
    <mc:Fallback xmlns="">
      <p:transition spd="slow" advTm="23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3EDBE-EA2E-4C93-9C69-2059F5FA3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>Data profiling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005E9-047B-4EB5-B3F9-D4D73EB367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Post - Processing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697BC3-C9E8-4CB2-A6A6-5B8D69C422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3626" y="2899906"/>
            <a:ext cx="7144747" cy="3277057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E707D55-6CDF-4A9C-8DDC-A564EF0242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50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38"/>
    </mc:Choice>
    <mc:Fallback xmlns="">
      <p:transition spd="slow" advTm="176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7CFA0-5248-415C-A752-C1F7357CF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>Deriving Top Genre, Actors and Directors based on their Movies Revenue, Ratings and Metascore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748B3-9641-47BE-A84F-C8F75546A8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Years in which Movies Revenues had a rise?</a:t>
            </a:r>
          </a:p>
          <a:p>
            <a:r>
              <a:rPr lang="en-US" dirty="0"/>
              <a:t>Years in which the Movies Ratings had a rise?</a:t>
            </a:r>
          </a:p>
          <a:p>
            <a:r>
              <a:rPr lang="en-US" dirty="0"/>
              <a:t>Years in which the Movies Metascore had a rise?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902D1AD-4A9F-467E-9E8F-40E4050238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773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066"/>
    </mc:Choice>
    <mc:Fallback xmlns="">
      <p:transition spd="slow" advTm="320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1107</Words>
  <Application>Microsoft Office PowerPoint</Application>
  <PresentationFormat>Widescreen</PresentationFormat>
  <Paragraphs>137</Paragraphs>
  <Slides>32</Slides>
  <Notes>0</Notes>
  <HiddenSlides>0</HiddenSlides>
  <MMClips>32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PowerPoint Presentation</vt:lpstr>
      <vt:lpstr>Outline</vt:lpstr>
      <vt:lpstr>Problem statement and approach</vt:lpstr>
      <vt:lpstr>Data description and loading</vt:lpstr>
      <vt:lpstr>Datasets Columns description</vt:lpstr>
      <vt:lpstr>Data profiling</vt:lpstr>
      <vt:lpstr>Data profiling</vt:lpstr>
      <vt:lpstr>Data profiling</vt:lpstr>
      <vt:lpstr>Deriving Top Genre, Actors and Directors based on their Movies Revenue, Ratings and Metascore</vt:lpstr>
      <vt:lpstr>Years in which Movies Revenues had a rise</vt:lpstr>
      <vt:lpstr>Years in which the Movies Ratings had a rise</vt:lpstr>
      <vt:lpstr>Years in which the Movies Metascore had a rise</vt:lpstr>
      <vt:lpstr>Deriving best Genre from the Dataset</vt:lpstr>
      <vt:lpstr>PowerPoint Presentation</vt:lpstr>
      <vt:lpstr>Which are the top most Genres in years where the Movies Revenue had a rise</vt:lpstr>
      <vt:lpstr>Which are the top most Genres in years where the Movies Ratings had a rise</vt:lpstr>
      <vt:lpstr>Which are the top most Genres in years where the Movies Metascore had a rise</vt:lpstr>
      <vt:lpstr>Which are the top 10 Genres based on Revenue, Ratings and Metascore</vt:lpstr>
      <vt:lpstr>Deriving best Actors from the Dataset</vt:lpstr>
      <vt:lpstr>PowerPoint Presentation</vt:lpstr>
      <vt:lpstr>Which are the top most Actors in years where the Movies Revenue had a rise?</vt:lpstr>
      <vt:lpstr>Which are the top most Actors in years where the Movies Ratings had a rise</vt:lpstr>
      <vt:lpstr>Which are the top most Actors in years where the Movies Metascore had a rise</vt:lpstr>
      <vt:lpstr>Which are the top 10 Actors based on Revenue, Ratings and Metascore</vt:lpstr>
      <vt:lpstr>Deriving best Director from the Dataset</vt:lpstr>
      <vt:lpstr>PowerPoint Presentation</vt:lpstr>
      <vt:lpstr>Which are the top most Director in years where the Movies Revenue had a rise</vt:lpstr>
      <vt:lpstr>Which are the top most Director in years where the Movies Ratings had a rise</vt:lpstr>
      <vt:lpstr>Which are the top most Director in years where the Movies Metascore had a rise</vt:lpstr>
      <vt:lpstr>Which are the top 10 Director based on Revenue, Ratings and Metascore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Abrar Khalandar</dc:creator>
  <cp:lastModifiedBy>Abrar Khalandar</cp:lastModifiedBy>
  <cp:revision>98</cp:revision>
  <dcterms:created xsi:type="dcterms:W3CDTF">2019-05-12T01:24:24Z</dcterms:created>
  <dcterms:modified xsi:type="dcterms:W3CDTF">2019-05-12T06:13:48Z</dcterms:modified>
</cp:coreProperties>
</file>

<file path=docProps/thumbnail.jpeg>
</file>